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
  </p:notesMasterIdLst>
  <p:sldIdLst>
    <p:sldId id="257" r:id="rId2"/>
    <p:sldId id="304" r:id="rId3"/>
    <p:sldId id="302" r:id="rId4"/>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BD"/>
    <a:srgbClr val="FFFF89"/>
    <a:srgbClr val="FF001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91"/>
    <p:restoredTop sz="94888"/>
  </p:normalViewPr>
  <p:slideViewPr>
    <p:cSldViewPr snapToGrid="0">
      <p:cViewPr varScale="1">
        <p:scale>
          <a:sx n="189" d="100"/>
          <a:sy n="189" d="100"/>
        </p:scale>
        <p:origin x="176" y="5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7FF27B-557D-334F-8D5E-B327C5A298E9}" type="datetimeFigureOut">
              <a:rPr lang="en-AU" smtClean="0"/>
              <a:t>6/3/2025</a:t>
            </a:fld>
            <a:endParaRPr lang="en-AU"/>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05C736-FAD4-1E4D-89A5-433D4AA2963B}" type="slidenum">
              <a:rPr lang="en-AU" smtClean="0"/>
              <a:t>‹#›</a:t>
            </a:fld>
            <a:endParaRPr lang="en-AU"/>
          </a:p>
        </p:txBody>
      </p:sp>
    </p:spTree>
    <p:extLst>
      <p:ext uri="{BB962C8B-B14F-4D97-AF65-F5344CB8AC3E}">
        <p14:creationId xmlns:p14="http://schemas.microsoft.com/office/powerpoint/2010/main" val="113783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E05C736-FAD4-1E4D-89A5-433D4AA2963B}" type="slidenum">
              <a:rPr lang="en-AU" smtClean="0"/>
              <a:t>1</a:t>
            </a:fld>
            <a:endParaRPr lang="en-AU" dirty="0"/>
          </a:p>
        </p:txBody>
      </p:sp>
    </p:spTree>
    <p:extLst>
      <p:ext uri="{BB962C8B-B14F-4D97-AF65-F5344CB8AC3E}">
        <p14:creationId xmlns:p14="http://schemas.microsoft.com/office/powerpoint/2010/main" val="3227804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1CABF9-DE03-BA58-315C-53E34E95987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8065EDD-3B8C-81C9-5C5F-8A1DBECFA8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D88E092-233D-41FA-93E9-533FF1CF6B18}"/>
              </a:ext>
            </a:extLst>
          </p:cNvPr>
          <p:cNvSpPr>
            <a:spLocks noGrp="1"/>
          </p:cNvSpPr>
          <p:nvPr>
            <p:ph type="body" idx="1"/>
          </p:nvPr>
        </p:nvSpPr>
        <p:spPr/>
        <p:txBody>
          <a:bodyPr/>
          <a:lstStyle/>
          <a:p>
            <a:endParaRPr lang="en-AU" dirty="0"/>
          </a:p>
        </p:txBody>
      </p:sp>
      <p:sp>
        <p:nvSpPr>
          <p:cNvPr id="4" name="Slide Number Placeholder 3">
            <a:extLst>
              <a:ext uri="{FF2B5EF4-FFF2-40B4-BE49-F238E27FC236}">
                <a16:creationId xmlns:a16="http://schemas.microsoft.com/office/drawing/2014/main" id="{A6D83EBE-0D20-A4DD-6582-0216C98C4D60}"/>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E05C736-FAD4-1E4D-89A5-433D4AA2963B}" type="slidenum">
              <a:rPr kumimoji="0" lang="en-AU"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AU"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117400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a:prstGeom prst="rect">
            <a:avLst/>
          </a:prstGeom>
        </p:spPr>
        <p:txBody>
          <a:bodyPr anchor="b">
            <a:normAutofit/>
          </a:bodyPr>
          <a:lstStyle>
            <a:lvl1pPr algn="ctr">
              <a:defRPr sz="2400" baseline="0">
                <a:latin typeface="Times New Roman" panose="02020603050405020304" pitchFamily="18" charset="0"/>
              </a:defRPr>
            </a:lvl1pPr>
          </a:lstStyle>
          <a:p>
            <a:r>
              <a:rPr lang="en-GB" dirty="0"/>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baseline="0">
                <a:latin typeface="Times New Roman" panose="02020603050405020304" pitchFamily="18"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dirty="0"/>
              <a:t>Click to edit Master subtitle style</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3/6/25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2933687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3/6/25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272992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a:prstGeom prst="rect">
            <a:avLst/>
          </a:prstGeo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3/6/25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4079955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3/6/25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3791419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24782"/>
            <a:ext cx="7886700" cy="2377281"/>
          </a:xfrm>
          <a:prstGeom prst="rect">
            <a:avLst/>
          </a:prstGeo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623887" y="3824553"/>
            <a:ext cx="7886700" cy="1250156"/>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4E6CF7E-C746-084D-BF17-6C523B0D2ACF}" type="datetimeFigureOut">
              <a:rPr lang="en-US" smtClean="0"/>
              <a:t>3/6/25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4035309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D4E6CF7E-C746-084D-BF17-6C523B0D2ACF}" type="datetimeFigureOut">
              <a:rPr lang="en-US" smtClean="0"/>
              <a:t>3/6/25</a:t>
            </a:fld>
            <a:endParaRPr lang="en-US"/>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3369116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a:prstGeom prst="rect">
            <a:avLst/>
          </a:prstGeo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D4E6CF7E-C746-084D-BF17-6C523B0D2ACF}" type="datetimeFigureOut">
              <a:rPr lang="en-US" smtClean="0"/>
              <a:t>3/6/25</a:t>
            </a:fld>
            <a:endParaRPr lang="en-US"/>
          </a:p>
        </p:txBody>
      </p:sp>
      <p:sp>
        <p:nvSpPr>
          <p:cNvPr id="8" name="Footer Placeholder 7"/>
          <p:cNvSpPr>
            <a:spLocks noGrp="1"/>
          </p:cNvSpPr>
          <p:nvPr>
            <p:ph type="ftr" sz="quarter" idx="11"/>
          </p:nvPr>
        </p:nvSpPr>
        <p:spPr>
          <a:xfrm>
            <a:off x="3028950" y="5296959"/>
            <a:ext cx="3086100" cy="304271"/>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266467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D4E6CF7E-C746-084D-BF17-6C523B0D2ACF}" type="datetimeFigureOut">
              <a:rPr lang="en-US" smtClean="0"/>
              <a:t>3/6/25</a:t>
            </a:fld>
            <a:endParaRPr lang="en-US"/>
          </a:p>
        </p:txBody>
      </p:sp>
      <p:sp>
        <p:nvSpPr>
          <p:cNvPr id="4" name="Footer Placeholder 3"/>
          <p:cNvSpPr>
            <a:spLocks noGrp="1"/>
          </p:cNvSpPr>
          <p:nvPr>
            <p:ph type="ftr" sz="quarter" idx="11"/>
          </p:nvPr>
        </p:nvSpPr>
        <p:spPr>
          <a:xfrm>
            <a:off x="3028950" y="5296959"/>
            <a:ext cx="3086100" cy="304271"/>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3866156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E6CF7E-C746-084D-BF17-6C523B0D2ACF}" type="datetimeFigureOut">
              <a:rPr lang="en-US" smtClean="0"/>
              <a:t>3/6/25</a:t>
            </a:fld>
            <a:endParaRPr lang="en-US"/>
          </a:p>
        </p:txBody>
      </p:sp>
      <p:sp>
        <p:nvSpPr>
          <p:cNvPr id="3" name="Footer Placeholder 2"/>
          <p:cNvSpPr>
            <a:spLocks noGrp="1"/>
          </p:cNvSpPr>
          <p:nvPr>
            <p:ph type="ftr" sz="quarter" idx="11"/>
          </p:nvPr>
        </p:nvSpPr>
        <p:spPr>
          <a:xfrm>
            <a:off x="3028950" y="5296959"/>
            <a:ext cx="3086100" cy="304271"/>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528716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a:prstGeom prst="rect">
            <a:avLst/>
          </a:prstGeo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4E6CF7E-C746-084D-BF17-6C523B0D2ACF}" type="datetimeFigureOut">
              <a:rPr lang="en-US" smtClean="0"/>
              <a:t>3/6/25</a:t>
            </a:fld>
            <a:endParaRPr lang="en-US"/>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1127429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a:prstGeom prst="rect">
            <a:avLst/>
          </a:prstGeo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4E6CF7E-C746-084D-BF17-6C523B0D2ACF}" type="datetimeFigureOut">
              <a:rPr lang="en-US" smtClean="0"/>
              <a:t>3/6/25</a:t>
            </a:fld>
            <a:endParaRPr lang="en-US"/>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1871510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5450" y="606954"/>
            <a:ext cx="7886700" cy="3626115"/>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b="0" i="0">
                <a:solidFill>
                  <a:schemeClr val="tx1">
                    <a:tint val="82000"/>
                  </a:schemeClr>
                </a:solidFill>
                <a:latin typeface="Times New Roman" panose="02020603050405020304" pitchFamily="18" charset="0"/>
              </a:defRPr>
            </a:lvl1pPr>
          </a:lstStyle>
          <a:p>
            <a:fld id="{D4E6CF7E-C746-084D-BF17-6C523B0D2ACF}" type="datetimeFigureOut">
              <a:rPr lang="en-US" smtClean="0"/>
              <a:pPr/>
              <a:t>3/6/25</a:t>
            </a:fld>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b="0" i="0">
                <a:solidFill>
                  <a:schemeClr val="tx1">
                    <a:tint val="82000"/>
                  </a:schemeClr>
                </a:solidFill>
                <a:latin typeface="Times New Roman" panose="02020603050405020304" pitchFamily="18" charset="0"/>
              </a:defRPr>
            </a:lvl1pPr>
          </a:lstStyle>
          <a:p>
            <a:fld id="{32A23974-83D8-7045-B8FB-83D6C4E40E34}" type="slidenum">
              <a:rPr lang="en-US" smtClean="0"/>
              <a:pPr/>
              <a:t>‹#›</a:t>
            </a:fld>
            <a:endParaRPr lang="en-US"/>
          </a:p>
        </p:txBody>
      </p:sp>
    </p:spTree>
    <p:extLst>
      <p:ext uri="{BB962C8B-B14F-4D97-AF65-F5344CB8AC3E}">
        <p14:creationId xmlns:p14="http://schemas.microsoft.com/office/powerpoint/2010/main" val="14470376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b="0" i="0" kern="1200">
          <a:solidFill>
            <a:schemeClr val="tx1"/>
          </a:solidFill>
          <a:latin typeface="Times New Roman" panose="02020603050405020304" pitchFamily="18"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83E145E-7437-5592-0FFF-32B24FCB537F}"/>
              </a:ext>
            </a:extLst>
          </p:cNvPr>
          <p:cNvSpPr txBox="1">
            <a:spLocks noChangeArrowheads="1"/>
          </p:cNvSpPr>
          <p:nvPr/>
        </p:nvSpPr>
        <p:spPr bwMode="auto">
          <a:xfrm>
            <a:off x="0" y="59996"/>
            <a:ext cx="9144000" cy="51125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Times New Roman" panose="02020603050405020304" pitchFamily="18" charset="0"/>
                <a:ea typeface="+mn-ea"/>
                <a:cs typeface="+mn-cs"/>
              </a:rPr>
              <a:t>1 Thessalonians 4:13-18</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r>
              <a:rPr lang="en-US" kern="0" dirty="0">
                <a:solidFill>
                  <a:schemeClr val="bg1"/>
                </a:solidFill>
                <a:latin typeface="Times New Roman" panose="02020603050405020304" pitchFamily="18" charset="0"/>
                <a:ea typeface="+mn-ea"/>
                <a:cs typeface="Times New Roman" panose="02020603050405020304" pitchFamily="18" charset="0"/>
              </a:rPr>
              <a:t>1  Slide</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p:txBody>
      </p:sp>
    </p:spTree>
    <p:extLst>
      <p:ext uri="{BB962C8B-B14F-4D97-AF65-F5344CB8AC3E}">
        <p14:creationId xmlns:p14="http://schemas.microsoft.com/office/powerpoint/2010/main" val="3902716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5815887"/>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pPr>
            <a:r>
              <a:rPr lang="en-AU" sz="2500" b="1" baseline="30000" dirty="0">
                <a:solidFill>
                  <a:srgbClr val="FFFFFF"/>
                </a:solidFill>
                <a:effectLst/>
                <a:latin typeface="Times New Roman" panose="02020603050405020304" pitchFamily="18" charset="0"/>
                <a:ea typeface="Times New Roman" panose="02020603050405020304" pitchFamily="18" charset="0"/>
              </a:rPr>
              <a:t>13 </a:t>
            </a:r>
            <a:r>
              <a:rPr lang="en-AU" sz="2500" dirty="0">
                <a:solidFill>
                  <a:srgbClr val="FFFFFF"/>
                </a:solidFill>
                <a:effectLst/>
                <a:latin typeface="Times New Roman" panose="02020603050405020304" pitchFamily="18" charset="0"/>
                <a:ea typeface="Times New Roman" panose="02020603050405020304" pitchFamily="18" charset="0"/>
              </a:rPr>
              <a:t>But we do not want you to be uninformed, brothers, about those who are asleep, that you may not grieve as others do who have no hope.  </a:t>
            </a:r>
            <a:r>
              <a:rPr lang="en-AU" sz="2500" b="1" baseline="30000" dirty="0">
                <a:solidFill>
                  <a:srgbClr val="FFFFFF"/>
                </a:solidFill>
                <a:effectLst/>
                <a:latin typeface="Times New Roman" panose="02020603050405020304" pitchFamily="18" charset="0"/>
                <a:ea typeface="Times New Roman" panose="02020603050405020304" pitchFamily="18" charset="0"/>
              </a:rPr>
              <a:t>14 </a:t>
            </a:r>
            <a:r>
              <a:rPr lang="en-AU" sz="2500" dirty="0">
                <a:solidFill>
                  <a:srgbClr val="FFFFFF"/>
                </a:solidFill>
                <a:effectLst/>
                <a:latin typeface="Times New Roman" panose="02020603050405020304" pitchFamily="18" charset="0"/>
                <a:ea typeface="Times New Roman" panose="02020603050405020304" pitchFamily="18" charset="0"/>
              </a:rPr>
              <a:t>For since we believe that Jesus died and rose again, even so, through Jesus, God will bring with him those who have fallen asleep.  </a:t>
            </a:r>
            <a:r>
              <a:rPr lang="en-AU" sz="2500" b="1" baseline="30000" dirty="0">
                <a:solidFill>
                  <a:srgbClr val="FFFFFF"/>
                </a:solidFill>
                <a:effectLst/>
                <a:latin typeface="Times New Roman" panose="02020603050405020304" pitchFamily="18" charset="0"/>
                <a:ea typeface="Times New Roman" panose="02020603050405020304" pitchFamily="18" charset="0"/>
              </a:rPr>
              <a:t>15 </a:t>
            </a:r>
            <a:r>
              <a:rPr lang="en-AU" sz="2500" dirty="0">
                <a:solidFill>
                  <a:srgbClr val="FFFFFF"/>
                </a:solidFill>
                <a:effectLst/>
                <a:latin typeface="Times New Roman" panose="02020603050405020304" pitchFamily="18" charset="0"/>
                <a:ea typeface="Times New Roman" panose="02020603050405020304" pitchFamily="18" charset="0"/>
              </a:rPr>
              <a:t>For this we declare to you by a word from the Lord, that we who are alive, who are left until the coming of the Lord, will not precede those who have fallen asleep.  </a:t>
            </a:r>
            <a:r>
              <a:rPr lang="en-AU" sz="2500" b="1" baseline="30000" dirty="0">
                <a:solidFill>
                  <a:srgbClr val="FFFFFF"/>
                </a:solidFill>
                <a:effectLst/>
                <a:latin typeface="Times New Roman" panose="02020603050405020304" pitchFamily="18" charset="0"/>
                <a:ea typeface="Times New Roman" panose="02020603050405020304" pitchFamily="18" charset="0"/>
              </a:rPr>
              <a:t>16 </a:t>
            </a:r>
            <a:r>
              <a:rPr lang="en-AU" sz="2500" dirty="0">
                <a:solidFill>
                  <a:srgbClr val="FFFFFF"/>
                </a:solidFill>
                <a:effectLst/>
                <a:latin typeface="Times New Roman" panose="02020603050405020304" pitchFamily="18" charset="0"/>
                <a:ea typeface="Times New Roman" panose="02020603050405020304" pitchFamily="18" charset="0"/>
              </a:rPr>
              <a:t>For the Lord himself will descend from heaven with a cry of command, with the voice of an archangel, and with the sound of the trumpet of God.  And the dead in Christ will rise first.  </a:t>
            </a:r>
            <a:r>
              <a:rPr lang="en-AU" sz="2500" b="1" baseline="30000" dirty="0">
                <a:solidFill>
                  <a:srgbClr val="FFFFFF"/>
                </a:solidFill>
                <a:effectLst/>
                <a:latin typeface="Times New Roman" panose="02020603050405020304" pitchFamily="18" charset="0"/>
                <a:ea typeface="Times New Roman" panose="02020603050405020304" pitchFamily="18" charset="0"/>
              </a:rPr>
              <a:t>17 </a:t>
            </a:r>
            <a:r>
              <a:rPr lang="en-AU" sz="2500" dirty="0">
                <a:solidFill>
                  <a:srgbClr val="FFFFFF"/>
                </a:solidFill>
                <a:effectLst/>
                <a:latin typeface="Times New Roman" panose="02020603050405020304" pitchFamily="18" charset="0"/>
                <a:ea typeface="Times New Roman" panose="02020603050405020304" pitchFamily="18" charset="0"/>
              </a:rPr>
              <a:t>Then we who are alive, who are left, will be caught up together with them in the clouds to meet the Lord in the air, and so we will always be with the Lord.  </a:t>
            </a:r>
            <a:r>
              <a:rPr lang="en-AU" sz="2500" b="1" baseline="30000" dirty="0">
                <a:solidFill>
                  <a:srgbClr val="FFFFFF"/>
                </a:solidFill>
                <a:effectLst/>
                <a:latin typeface="Times New Roman" panose="02020603050405020304" pitchFamily="18" charset="0"/>
                <a:ea typeface="Times New Roman" panose="02020603050405020304" pitchFamily="18" charset="0"/>
              </a:rPr>
              <a:t>18 </a:t>
            </a:r>
            <a:r>
              <a:rPr lang="en-AU" sz="2500" dirty="0">
                <a:solidFill>
                  <a:srgbClr val="FFFFFF"/>
                </a:solidFill>
                <a:effectLst/>
                <a:latin typeface="Times New Roman" panose="02020603050405020304" pitchFamily="18" charset="0"/>
                <a:ea typeface="Times New Roman" panose="02020603050405020304" pitchFamily="18" charset="0"/>
              </a:rPr>
              <a:t>Therefore encourage one another with these words. </a:t>
            </a:r>
            <a:endParaRPr lang="en-AU" sz="25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4089429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2DA048A-7DBC-C32E-8A53-21311550EB02}"/>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00D476A1-A274-359B-BECE-8A697B2A5716}"/>
              </a:ext>
            </a:extLst>
          </p:cNvPr>
          <p:cNvSpPr txBox="1"/>
          <p:nvPr/>
        </p:nvSpPr>
        <p:spPr>
          <a:xfrm>
            <a:off x="3158248" y="20484"/>
            <a:ext cx="5985752" cy="369332"/>
          </a:xfrm>
          <a:prstGeom prst="rect">
            <a:avLst/>
          </a:prstGeom>
          <a:noFill/>
        </p:spPr>
        <p:txBody>
          <a:bodyPr wrap="square" rtlCol="0">
            <a:spAutoFit/>
          </a:bodyPr>
          <a:lstStyle/>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Christians fear most, when we do not know what death holds</a:t>
            </a:r>
          </a:p>
        </p:txBody>
      </p:sp>
      <p:sp>
        <p:nvSpPr>
          <p:cNvPr id="24" name="TextBox 23">
            <a:extLst>
              <a:ext uri="{FF2B5EF4-FFF2-40B4-BE49-F238E27FC236}">
                <a16:creationId xmlns:a16="http://schemas.microsoft.com/office/drawing/2014/main" id="{38B15CE5-C8D8-F2D0-D812-2D847E7EC70E}"/>
              </a:ext>
            </a:extLst>
          </p:cNvPr>
          <p:cNvSpPr txBox="1"/>
          <p:nvPr/>
        </p:nvSpPr>
        <p:spPr>
          <a:xfrm>
            <a:off x="0" y="0"/>
            <a:ext cx="3437106"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20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What happens when we die?</a:t>
            </a:r>
          </a:p>
        </p:txBody>
      </p:sp>
      <p:sp>
        <p:nvSpPr>
          <p:cNvPr id="2" name="TextBox 1">
            <a:extLst>
              <a:ext uri="{FF2B5EF4-FFF2-40B4-BE49-F238E27FC236}">
                <a16:creationId xmlns:a16="http://schemas.microsoft.com/office/drawing/2014/main" id="{5D91611C-D667-471D-0C57-E00B23995D5D}"/>
              </a:ext>
            </a:extLst>
          </p:cNvPr>
          <p:cNvSpPr txBox="1"/>
          <p:nvPr/>
        </p:nvSpPr>
        <p:spPr>
          <a:xfrm>
            <a:off x="32426" y="299099"/>
            <a:ext cx="7055796" cy="492443"/>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AU" sz="2600" b="1" dirty="0">
                <a:solidFill>
                  <a:srgbClr val="FFFF00"/>
                </a:solidFill>
                <a:latin typeface="Times New Roman" panose="02020603050405020304" pitchFamily="18" charset="0"/>
                <a:cs typeface="Times New Roman" panose="02020603050405020304" pitchFamily="18" charset="0"/>
              </a:rPr>
              <a:t>The Joy that Death is, for a Christian</a:t>
            </a:r>
            <a:endParaRPr kumimoji="0" lang="en-AU" sz="260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endParaRPr>
          </a:p>
        </p:txBody>
      </p:sp>
      <p:sp>
        <p:nvSpPr>
          <p:cNvPr id="11" name="TextBox 10">
            <a:extLst>
              <a:ext uri="{FF2B5EF4-FFF2-40B4-BE49-F238E27FC236}">
                <a16:creationId xmlns:a16="http://schemas.microsoft.com/office/drawing/2014/main" id="{66512D58-F26F-0F52-803F-4B220B68C761}"/>
              </a:ext>
            </a:extLst>
          </p:cNvPr>
          <p:cNvSpPr txBox="1"/>
          <p:nvPr/>
        </p:nvSpPr>
        <p:spPr>
          <a:xfrm>
            <a:off x="-1" y="1521436"/>
            <a:ext cx="5843081"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20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Jesus went through the full trauma of death, so death would be different for those He came to save.</a:t>
            </a:r>
          </a:p>
        </p:txBody>
      </p:sp>
      <p:sp>
        <p:nvSpPr>
          <p:cNvPr id="14" name="TextBox 13">
            <a:extLst>
              <a:ext uri="{FF2B5EF4-FFF2-40B4-BE49-F238E27FC236}">
                <a16:creationId xmlns:a16="http://schemas.microsoft.com/office/drawing/2014/main" id="{91F0A8A8-8520-74C3-159A-3664944FD029}"/>
              </a:ext>
            </a:extLst>
          </p:cNvPr>
          <p:cNvSpPr txBox="1"/>
          <p:nvPr/>
        </p:nvSpPr>
        <p:spPr>
          <a:xfrm>
            <a:off x="670210" y="4008635"/>
            <a:ext cx="7682605" cy="923330"/>
          </a:xfrm>
          <a:prstGeom prst="rect">
            <a:avLst/>
          </a:prstGeom>
          <a:noFill/>
          <a:ln w="12700">
            <a:solidFill>
              <a:schemeClr val="bg1"/>
            </a:solidFill>
          </a:ln>
        </p:spPr>
        <p:txBody>
          <a:bodyPr wrap="square" rtlCol="0">
            <a:spAutoFit/>
          </a:bodyPr>
          <a:lstStyle/>
          <a:p>
            <a:pPr lvl="0">
              <a:defRPr/>
            </a:pPr>
            <a:r>
              <a:rPr lang="en-AU" dirty="0">
                <a:solidFill>
                  <a:srgbClr val="FFFF00"/>
                </a:solidFill>
                <a:latin typeface="Times New Roman" panose="02020603050405020304" pitchFamily="18" charset="0"/>
                <a:cs typeface="Times New Roman" panose="02020603050405020304" pitchFamily="18" charset="0"/>
              </a:rPr>
              <a:t>When Jesus returns, everything happens quickly.</a:t>
            </a:r>
          </a:p>
          <a:p>
            <a:pPr lvl="0">
              <a:defRPr/>
            </a:pPr>
            <a:r>
              <a:rPr lang="en-AU" dirty="0">
                <a:solidFill>
                  <a:schemeClr val="bg1"/>
                </a:solidFill>
                <a:latin typeface="Times New Roman" panose="02020603050405020304" pitchFamily="18" charset="0"/>
                <a:cs typeface="Times New Roman" panose="02020603050405020304" pitchFamily="18" charset="0"/>
              </a:rPr>
              <a:t>Loud shouts &amp; trumpet;   The Lord descends;   The Dead are raised;   The living are snatched up (with those who are raised), to be with Jesus.</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BEF3B4C2-CE95-0BFB-0011-CC325FF80CC6}"/>
              </a:ext>
            </a:extLst>
          </p:cNvPr>
          <p:cNvSpPr txBox="1"/>
          <p:nvPr/>
        </p:nvSpPr>
        <p:spPr>
          <a:xfrm>
            <a:off x="6225702" y="688915"/>
            <a:ext cx="2918298" cy="1323439"/>
          </a:xfrm>
          <a:prstGeom prst="rect">
            <a:avLst/>
          </a:prstGeom>
          <a:solidFill>
            <a:schemeClr val="bg1"/>
          </a:solidFill>
        </p:spPr>
        <p:txBody>
          <a:bodyPr wrap="square" rtlCol="0">
            <a:spAutoFit/>
          </a:bodyPr>
          <a:lstStyle/>
          <a:p>
            <a:pPr lvl="0">
              <a:defRPr/>
            </a:pP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13 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But we do not want you to be uninformed, brothers, about those who are asleep, that you may not grieve as others do who have no hope.</a:t>
            </a:r>
            <a:r>
              <a:rPr lang="en-AU" sz="1600" dirty="0"/>
              <a:t> </a:t>
            </a:r>
            <a:endParaRPr kumimoji="0" lang="en-US" sz="1600" b="0" i="0" u="none" strike="noStrike" kern="1200" cap="none" spc="0" normalizeH="0" baseline="0" noProof="0" dirty="0">
              <a:ln>
                <a:noFill/>
              </a:ln>
              <a:solidFill>
                <a:prstClr val="black"/>
              </a:solidFill>
              <a:effectLst/>
              <a:uLnTx/>
              <a:uFillTx/>
              <a:latin typeface="Arial" panose="020B0604020202020204"/>
            </a:endParaRPr>
          </a:p>
        </p:txBody>
      </p:sp>
      <p:sp>
        <p:nvSpPr>
          <p:cNvPr id="3" name="TextBox 2">
            <a:extLst>
              <a:ext uri="{FF2B5EF4-FFF2-40B4-BE49-F238E27FC236}">
                <a16:creationId xmlns:a16="http://schemas.microsoft.com/office/drawing/2014/main" id="{B8F6FB5C-B106-443E-9630-0C24AAD2EB00}"/>
              </a:ext>
            </a:extLst>
          </p:cNvPr>
          <p:cNvSpPr txBox="1"/>
          <p:nvPr/>
        </p:nvSpPr>
        <p:spPr>
          <a:xfrm>
            <a:off x="12972" y="656024"/>
            <a:ext cx="5985752" cy="369332"/>
          </a:xfrm>
          <a:prstGeom prst="rect">
            <a:avLst/>
          </a:prstGeom>
          <a:noFill/>
        </p:spPr>
        <p:txBody>
          <a:bodyPr wrap="square" rtlCol="0">
            <a:spAutoFit/>
          </a:bodyPr>
          <a:lstStyle/>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 contrast between “Christian Hope”  and  “Pagan Despair”</a:t>
            </a:r>
          </a:p>
        </p:txBody>
      </p:sp>
      <p:sp>
        <p:nvSpPr>
          <p:cNvPr id="5" name="TextBox 4">
            <a:extLst>
              <a:ext uri="{FF2B5EF4-FFF2-40B4-BE49-F238E27FC236}">
                <a16:creationId xmlns:a16="http://schemas.microsoft.com/office/drawing/2014/main" id="{694C0B20-2CF4-AB96-8D49-10DFC28337D8}"/>
              </a:ext>
            </a:extLst>
          </p:cNvPr>
          <p:cNvSpPr txBox="1"/>
          <p:nvPr/>
        </p:nvSpPr>
        <p:spPr>
          <a:xfrm>
            <a:off x="2" y="928398"/>
            <a:ext cx="5843081" cy="646331"/>
          </a:xfrm>
          <a:prstGeom prst="rect">
            <a:avLst/>
          </a:prstGeom>
          <a:noFill/>
        </p:spPr>
        <p:txBody>
          <a:bodyPr wrap="square" rtlCol="0">
            <a:spAutoFit/>
          </a:bodyPr>
          <a:lstStyle/>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In Christ,  we have a sure and certain hope.</a:t>
            </a:r>
          </a:p>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t>
            </a:r>
            <a:r>
              <a:rPr lang="en-AU" dirty="0">
                <a:solidFill>
                  <a:prstClr val="white"/>
                </a:solidFill>
                <a:latin typeface="Times New Roman" panose="02020603050405020304" pitchFamily="18" charset="0"/>
                <a:cs typeface="Times New Roman" panose="02020603050405020304" pitchFamily="18" charset="0"/>
              </a:rPr>
              <a:t>Sleep”:  </a:t>
            </a: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Death is not to be afraid of;  &amp;  Is not permanent.</a:t>
            </a:r>
          </a:p>
        </p:txBody>
      </p:sp>
      <p:sp>
        <p:nvSpPr>
          <p:cNvPr id="6" name="TextBox 5">
            <a:extLst>
              <a:ext uri="{FF2B5EF4-FFF2-40B4-BE49-F238E27FC236}">
                <a16:creationId xmlns:a16="http://schemas.microsoft.com/office/drawing/2014/main" id="{864EEDDA-EA11-A4DA-79D6-A82461EFFAFF}"/>
              </a:ext>
            </a:extLst>
          </p:cNvPr>
          <p:cNvSpPr txBox="1"/>
          <p:nvPr/>
        </p:nvSpPr>
        <p:spPr>
          <a:xfrm>
            <a:off x="6487" y="2134628"/>
            <a:ext cx="9137513" cy="923330"/>
          </a:xfrm>
          <a:prstGeom prst="rect">
            <a:avLst/>
          </a:prstGeom>
          <a:noFill/>
        </p:spPr>
        <p:txBody>
          <a:bodyPr wrap="square" rtlCol="0">
            <a:spAutoFit/>
          </a:bodyPr>
          <a:lstStyle/>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Christians grieve differently, because we have hope.  </a:t>
            </a:r>
          </a:p>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solidFill>
                  <a:prstClr val="white"/>
                </a:solidFill>
                <a:latin typeface="Times New Roman" panose="02020603050405020304" pitchFamily="18" charset="0"/>
                <a:cs typeface="Times New Roman" panose="02020603050405020304" pitchFamily="18" charset="0"/>
              </a:rPr>
              <a:t>Sorrow, for we will be separated from our loved ones for a time.</a:t>
            </a:r>
          </a:p>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Joy, because even in death, in the presence of </a:t>
            </a:r>
            <a:r>
              <a:rPr lang="en-AU" dirty="0">
                <a:solidFill>
                  <a:prstClr val="white"/>
                </a:solidFill>
                <a:latin typeface="Times New Roman" panose="02020603050405020304" pitchFamily="18" charset="0"/>
                <a:cs typeface="Times New Roman" panose="02020603050405020304" pitchFamily="18" charset="0"/>
              </a:rPr>
              <a:t>Jesus Christ.</a:t>
            </a:r>
            <a:endPar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7" name="TextBox 6">
            <a:extLst>
              <a:ext uri="{FF2B5EF4-FFF2-40B4-BE49-F238E27FC236}">
                <a16:creationId xmlns:a16="http://schemas.microsoft.com/office/drawing/2014/main" id="{8C3169C7-8E3F-52FB-6417-7017EC2FF7D7}"/>
              </a:ext>
            </a:extLst>
          </p:cNvPr>
          <p:cNvSpPr txBox="1"/>
          <p:nvPr/>
        </p:nvSpPr>
        <p:spPr>
          <a:xfrm>
            <a:off x="6485" y="2963693"/>
            <a:ext cx="9131027"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20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JOY,  because the Resurrection comes with the return of Jesus.</a:t>
            </a:r>
          </a:p>
        </p:txBody>
      </p:sp>
      <p:sp>
        <p:nvSpPr>
          <p:cNvPr id="8" name="TextBox 7">
            <a:extLst>
              <a:ext uri="{FF2B5EF4-FFF2-40B4-BE49-F238E27FC236}">
                <a16:creationId xmlns:a16="http://schemas.microsoft.com/office/drawing/2014/main" id="{D3DE2A99-EAE3-8435-E52B-005B9A7510EE}"/>
              </a:ext>
            </a:extLst>
          </p:cNvPr>
          <p:cNvSpPr txBox="1"/>
          <p:nvPr/>
        </p:nvSpPr>
        <p:spPr>
          <a:xfrm>
            <a:off x="12973" y="3367264"/>
            <a:ext cx="9124539" cy="584775"/>
          </a:xfrm>
          <a:prstGeom prst="rect">
            <a:avLst/>
          </a:prstGeom>
          <a:solidFill>
            <a:schemeClr val="bg1"/>
          </a:solidFill>
        </p:spPr>
        <p:txBody>
          <a:bodyPr wrap="square" rtlCol="0">
            <a:spAutoFit/>
          </a:bodyPr>
          <a:lstStyle/>
          <a:p>
            <a:pPr lvl="0">
              <a:defRPr/>
            </a:pPr>
            <a:r>
              <a:rPr lang="en-AU" sz="1600" b="1" baseline="30000" dirty="0">
                <a:effectLst/>
                <a:latin typeface="Comic Sans MS" panose="030F0902030302020204" pitchFamily="66" charset="0"/>
                <a:ea typeface="Times New Roman" panose="02020603050405020304" pitchFamily="18" charset="0"/>
                <a:cs typeface="Times New Roman" panose="02020603050405020304" pitchFamily="18" charset="0"/>
              </a:rPr>
              <a:t>16 </a:t>
            </a:r>
            <a:r>
              <a:rPr lang="en-AU" sz="1600" dirty="0">
                <a:effectLst/>
                <a:latin typeface="Comic Sans MS" panose="030F0902030302020204" pitchFamily="66" charset="0"/>
                <a:ea typeface="Times New Roman" panose="02020603050405020304" pitchFamily="18" charset="0"/>
                <a:cs typeface="Times New Roman" panose="02020603050405020304" pitchFamily="18" charset="0"/>
              </a:rPr>
              <a:t>For the Lord himself will descend from heaven with a cry of command, with the voice of an archangel, and with the sound of the trumpet of God.  And the dead in Christ will rise first.</a:t>
            </a:r>
            <a:r>
              <a:rPr lang="en-AU" sz="1600" dirty="0">
                <a:effectLst/>
              </a:rPr>
              <a:t> </a:t>
            </a:r>
            <a:endParaRPr kumimoji="0" lang="en-US" sz="16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13" name="TextBox 12">
            <a:extLst>
              <a:ext uri="{FF2B5EF4-FFF2-40B4-BE49-F238E27FC236}">
                <a16:creationId xmlns:a16="http://schemas.microsoft.com/office/drawing/2014/main" id="{3455B1FA-0D03-62B4-D5BE-BC17BF736436}"/>
              </a:ext>
            </a:extLst>
          </p:cNvPr>
          <p:cNvSpPr txBox="1"/>
          <p:nvPr/>
        </p:nvSpPr>
        <p:spPr>
          <a:xfrm>
            <a:off x="-2" y="4988561"/>
            <a:ext cx="9124539" cy="369332"/>
          </a:xfrm>
          <a:prstGeom prst="rect">
            <a:avLst/>
          </a:prstGeom>
          <a:noFill/>
        </p:spPr>
        <p:txBody>
          <a:bodyPr wrap="square" rtlCol="0">
            <a:spAutoFit/>
          </a:bodyPr>
          <a:lstStyle/>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In faith, we encourage one another:  Our hope;  Resurrection;  Return of Jesus;  With Him </a:t>
            </a:r>
          </a:p>
        </p:txBody>
      </p:sp>
      <p:sp>
        <p:nvSpPr>
          <p:cNvPr id="16" name="TextBox 15">
            <a:extLst>
              <a:ext uri="{FF2B5EF4-FFF2-40B4-BE49-F238E27FC236}">
                <a16:creationId xmlns:a16="http://schemas.microsoft.com/office/drawing/2014/main" id="{B0334A89-CD7B-F751-336F-D5E268728F6B}"/>
              </a:ext>
            </a:extLst>
          </p:cNvPr>
          <p:cNvSpPr txBox="1"/>
          <p:nvPr/>
        </p:nvSpPr>
        <p:spPr>
          <a:xfrm>
            <a:off x="6783421" y="2042972"/>
            <a:ext cx="2264302" cy="1200329"/>
          </a:xfrm>
          <a:prstGeom prst="rect">
            <a:avLst/>
          </a:prstGeom>
          <a:noFill/>
          <a:ln w="12700">
            <a:solidFill>
              <a:schemeClr val="bg1"/>
            </a:solidFill>
          </a:ln>
        </p:spPr>
        <p:txBody>
          <a:bodyPr wrap="square" rtlCol="0">
            <a:spAutoFit/>
          </a:bodyPr>
          <a:lstStyle/>
          <a:p>
            <a:pPr lvl="0">
              <a:defRPr/>
            </a:pPr>
            <a:r>
              <a:rPr lang="en-AU" dirty="0">
                <a:solidFill>
                  <a:schemeClr val="bg1"/>
                </a:solidFill>
                <a:latin typeface="Times New Roman" panose="02020603050405020304" pitchFamily="18" charset="0"/>
                <a:cs typeface="Times New Roman" panose="02020603050405020304" pitchFamily="18" charset="0"/>
              </a:rPr>
              <a:t>For a Christian, the whole concept / experience of death has been</a:t>
            </a:r>
            <a:r>
              <a:rPr lang="en-AU" dirty="0">
                <a:solidFill>
                  <a:srgbClr val="FFFF00"/>
                </a:solidFill>
                <a:latin typeface="Times New Roman" panose="02020603050405020304" pitchFamily="18" charset="0"/>
                <a:cs typeface="Times New Roman" panose="02020603050405020304" pitchFamily="18" charset="0"/>
              </a:rPr>
              <a:t> transformed</a:t>
            </a:r>
          </a:p>
        </p:txBody>
      </p:sp>
      <p:sp>
        <p:nvSpPr>
          <p:cNvPr id="26" name="TextBox 25">
            <a:extLst>
              <a:ext uri="{FF2B5EF4-FFF2-40B4-BE49-F238E27FC236}">
                <a16:creationId xmlns:a16="http://schemas.microsoft.com/office/drawing/2014/main" id="{B092676E-C1E4-2E8E-872E-D00E563652C2}"/>
              </a:ext>
            </a:extLst>
          </p:cNvPr>
          <p:cNvSpPr txBox="1"/>
          <p:nvPr/>
        </p:nvSpPr>
        <p:spPr>
          <a:xfrm>
            <a:off x="-1" y="5294406"/>
            <a:ext cx="9131027"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20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The promise is for those who are “in Christ”.</a:t>
            </a:r>
          </a:p>
        </p:txBody>
      </p:sp>
    </p:spTree>
    <p:extLst>
      <p:ext uri="{BB962C8B-B14F-4D97-AF65-F5344CB8AC3E}">
        <p14:creationId xmlns:p14="http://schemas.microsoft.com/office/powerpoint/2010/main" val="513969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11" grpId="0"/>
      <p:bldP spid="14" grpId="0" animBg="1"/>
      <p:bldP spid="17" grpId="0" animBg="1"/>
      <p:bldP spid="3" grpId="0"/>
      <p:bldP spid="5" grpId="0" uiExpand="1" build="p"/>
      <p:bldP spid="6" grpId="0" uiExpand="1" build="p"/>
      <p:bldP spid="7" grpId="0"/>
      <p:bldP spid="8" grpId="0" animBg="1"/>
      <p:bldP spid="13" grpId="0"/>
      <p:bldP spid="16" grpId="0" animBg="1"/>
      <p:bldP spid="26"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l">
          <a:defRPr dirty="0">
            <a:solidFill>
              <a:schemeClr val="bg1"/>
            </a:solidFill>
            <a:latin typeface="Times New Roman" panose="02020603050405020304" pitchFamily="18" charset="0"/>
            <a:cs typeface="Times New Roman" panose="02020603050405020304" pitchFamily="18" charset="0"/>
          </a:defRPr>
        </a:defPPr>
      </a:lstStyle>
    </a:tx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6979</TotalTime>
  <Words>494</Words>
  <Application>Microsoft Macintosh PowerPoint</Application>
  <PresentationFormat>On-screen Show (16:10)</PresentationFormat>
  <Paragraphs>33</Paragraphs>
  <Slides>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Aptos</vt:lpstr>
      <vt:lpstr>Arial</vt:lpstr>
      <vt:lpstr>Calibri</vt:lpstr>
      <vt:lpstr>Comic Sans MS</vt:lpstr>
      <vt:lpstr>Times New Roman</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Michael Brumpton</dc:creator>
  <cp:lastModifiedBy>Michael Brumpton</cp:lastModifiedBy>
  <cp:revision>216</cp:revision>
  <cp:lastPrinted>2025-02-28T06:14:15Z</cp:lastPrinted>
  <dcterms:created xsi:type="dcterms:W3CDTF">2024-07-12T04:24:48Z</dcterms:created>
  <dcterms:modified xsi:type="dcterms:W3CDTF">2025-03-07T08:25:47Z</dcterms:modified>
</cp:coreProperties>
</file>